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370" r:id="rId2"/>
    <p:sldId id="412" r:id="rId3"/>
    <p:sldId id="371" r:id="rId4"/>
    <p:sldId id="373" r:id="rId5"/>
    <p:sldId id="375" r:id="rId6"/>
    <p:sldId id="374" r:id="rId7"/>
    <p:sldId id="376" r:id="rId8"/>
    <p:sldId id="377" r:id="rId9"/>
    <p:sldId id="378" r:id="rId10"/>
    <p:sldId id="379" r:id="rId11"/>
    <p:sldId id="398" r:id="rId12"/>
    <p:sldId id="372" r:id="rId13"/>
    <p:sldId id="380" r:id="rId14"/>
    <p:sldId id="400" r:id="rId15"/>
    <p:sldId id="385" r:id="rId16"/>
    <p:sldId id="382" r:id="rId17"/>
    <p:sldId id="413" r:id="rId18"/>
    <p:sldId id="399" r:id="rId19"/>
    <p:sldId id="401" r:id="rId20"/>
    <p:sldId id="386" r:id="rId21"/>
    <p:sldId id="387" r:id="rId22"/>
    <p:sldId id="392" r:id="rId23"/>
    <p:sldId id="388" r:id="rId24"/>
    <p:sldId id="389" r:id="rId25"/>
    <p:sldId id="390" r:id="rId26"/>
    <p:sldId id="391" r:id="rId27"/>
    <p:sldId id="393" r:id="rId28"/>
    <p:sldId id="394" r:id="rId29"/>
    <p:sldId id="396" r:id="rId30"/>
    <p:sldId id="395" r:id="rId31"/>
    <p:sldId id="397" r:id="rId32"/>
    <p:sldId id="403" r:id="rId33"/>
    <p:sldId id="404" r:id="rId34"/>
    <p:sldId id="405" r:id="rId35"/>
    <p:sldId id="406" r:id="rId36"/>
    <p:sldId id="407" r:id="rId37"/>
    <p:sldId id="408" r:id="rId38"/>
    <p:sldId id="409" r:id="rId39"/>
    <p:sldId id="410" r:id="rId40"/>
    <p:sldId id="411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152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4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045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912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43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4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976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026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30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082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584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97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2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413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83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21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09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pPr/>
              <a:t>3/27/2019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7542" y="269313"/>
            <a:ext cx="4171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+mj-lt"/>
              </a:rPr>
              <a:t>ACIDS AND BASES</a:t>
            </a:r>
            <a:endParaRPr lang="en-US" sz="36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389" y="915644"/>
            <a:ext cx="8867642" cy="59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2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7270" y="629922"/>
            <a:ext cx="6922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Superiority of Lewis model of acids and bases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7270" y="1416438"/>
            <a:ext cx="10600076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/>
              <a:t>The advantages of the Lewis acid-base model are :</a:t>
            </a:r>
          </a:p>
          <a:p>
            <a:pPr marL="342900" indent="-342900" algn="just">
              <a:buAutoNum type="arabicParenBoth"/>
            </a:pPr>
            <a:r>
              <a:rPr lang="en-US" dirty="0" smtClean="0"/>
              <a:t>All </a:t>
            </a:r>
            <a:r>
              <a:rPr lang="en-US" dirty="0"/>
              <a:t>the </a:t>
            </a:r>
            <a:r>
              <a:rPr lang="en-US" dirty="0" err="1"/>
              <a:t>Bronsted</a:t>
            </a:r>
            <a:r>
              <a:rPr lang="en-US" dirty="0"/>
              <a:t>-Lowry acid base reactions are covered by the Lewis model. It is so because the transfer or gain of a proton is accompanied by the loss or donation of an electron-pair in both types of reactions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(2) Many reactions which do not involve transfer of a </a:t>
            </a:r>
            <a:r>
              <a:rPr lang="en-US" dirty="0" smtClean="0"/>
              <a:t>proton </a:t>
            </a:r>
            <a:r>
              <a:rPr lang="en-US" dirty="0"/>
              <a:t>are also covered by the Lewis </a:t>
            </a:r>
            <a:r>
              <a:rPr lang="en-US" dirty="0" smtClean="0"/>
              <a:t>theory. </a:t>
            </a:r>
            <a:r>
              <a:rPr lang="en-US" i="1" dirty="0" smtClean="0"/>
              <a:t>e.g.</a:t>
            </a:r>
            <a:r>
              <a:rPr lang="en-US" dirty="0" smtClean="0"/>
              <a:t>,</a:t>
            </a:r>
            <a:endParaRPr lang="en-US" dirty="0"/>
          </a:p>
          <a:p>
            <a:pPr algn="ctr"/>
            <a:r>
              <a:rPr lang="en-US" b="1" dirty="0"/>
              <a:t>BF3 + NH3 ⎯⎯→ BF3 — NH3</a:t>
            </a:r>
          </a:p>
          <a:p>
            <a:pPr algn="just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73" y="4309538"/>
            <a:ext cx="6898795" cy="22852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44" y="4274902"/>
            <a:ext cx="2261175" cy="23198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02" y="4274903"/>
            <a:ext cx="2313186" cy="23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3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255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85" y="3629891"/>
            <a:ext cx="5221613" cy="308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2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689" y="705184"/>
            <a:ext cx="6211039" cy="560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8424" y="475376"/>
            <a:ext cx="43300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Acid–base indicators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8424" y="1276622"/>
            <a:ext cx="1140286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When the amount of the base added equals the amount of the acid in the flask, the </a:t>
            </a:r>
            <a:r>
              <a:rPr lang="en-US" sz="1600" b="1" dirty="0"/>
              <a:t>equivalence point </a:t>
            </a:r>
            <a:r>
              <a:rPr lang="en-US" sz="1600" dirty="0"/>
              <a:t>or the </a:t>
            </a:r>
            <a:r>
              <a:rPr lang="en-US" sz="1600" b="1" dirty="0"/>
              <a:t>end-point </a:t>
            </a:r>
            <a:r>
              <a:rPr lang="en-US" sz="1600" dirty="0"/>
              <a:t>is reached.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The end-point of a titration is shown by </a:t>
            </a:r>
            <a:r>
              <a:rPr lang="en-US" sz="1600" dirty="0" err="1"/>
              <a:t>colour</a:t>
            </a:r>
            <a:r>
              <a:rPr lang="en-US" sz="1600" dirty="0"/>
              <a:t> change of an indicator previously added to the acid solution in the receiver flask.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/>
              <a:t>An acid-base indicator is an organic dye that signals the end-point by a visual change in </a:t>
            </a:r>
            <a:r>
              <a:rPr lang="en-US" sz="1600" b="1" dirty="0" err="1"/>
              <a:t>colour</a:t>
            </a:r>
            <a:r>
              <a:rPr lang="en-US" sz="1600" b="1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b="1" dirty="0"/>
              <a:t>Phenolphthalein and methyl orange are two common examples of acid-base indicators</a:t>
            </a:r>
            <a:r>
              <a:rPr lang="en-US" sz="1600" b="1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Phenolphthalein is pink in base solution and </a:t>
            </a:r>
            <a:r>
              <a:rPr lang="en-US" sz="1600" dirty="0" err="1"/>
              <a:t>colourless</a:t>
            </a:r>
            <a:r>
              <a:rPr lang="en-US" sz="1600" dirty="0"/>
              <a:t> in acid solution.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When added to the acid solution in the receiver flask, it shows no </a:t>
            </a:r>
            <a:r>
              <a:rPr lang="en-US" sz="1600" dirty="0" err="1"/>
              <a:t>colour</a:t>
            </a:r>
            <a:r>
              <a:rPr lang="en-US" sz="1600" dirty="0"/>
              <a:t>. As the added base is in slight excess, it becomes pink. Thus phenolphthalein signals the end-point by a </a:t>
            </a:r>
            <a:r>
              <a:rPr lang="en-US" sz="1600" dirty="0" err="1"/>
              <a:t>colour</a:t>
            </a:r>
            <a:r>
              <a:rPr lang="en-US" sz="1600" dirty="0"/>
              <a:t> change from </a:t>
            </a:r>
            <a:r>
              <a:rPr lang="en-US" sz="1600" dirty="0" err="1"/>
              <a:t>colourless</a:t>
            </a:r>
            <a:r>
              <a:rPr lang="en-US" sz="1600" dirty="0"/>
              <a:t> to pink.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sz="1600" dirty="0"/>
              <a:t>Similarly methyl orange indicates the end-point by a </a:t>
            </a:r>
            <a:r>
              <a:rPr lang="en-US" sz="1600" dirty="0" err="1"/>
              <a:t>colour</a:t>
            </a:r>
            <a:r>
              <a:rPr lang="en-US" sz="1600" dirty="0"/>
              <a:t> change from red (in acid) to yellow (in base</a:t>
            </a:r>
            <a:r>
              <a:rPr lang="en-US" sz="1600" dirty="0" smtClean="0"/>
              <a:t>).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24" y="4175249"/>
            <a:ext cx="4819188" cy="2289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B5D6F9B-A492-4EFC-96D6-186C129F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17" y="4327302"/>
            <a:ext cx="6657559" cy="21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28" y="2349383"/>
            <a:ext cx="5656910" cy="414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360" y="2349383"/>
            <a:ext cx="5648491" cy="41484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Rectangle 4"/>
          <p:cNvSpPr/>
          <p:nvPr/>
        </p:nvSpPr>
        <p:spPr>
          <a:xfrm>
            <a:off x="1810389" y="1734188"/>
            <a:ext cx="2811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METHYL ORANGE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36285" y="1734187"/>
            <a:ext cx="2946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PHENOLPHTHALEIN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44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5709" y="2751364"/>
            <a:ext cx="46153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Choice of a suitable indicator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5709" y="3175823"/>
            <a:ext cx="6096541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choice of a suitable indicator for a particular acid-base titration depends on the nature of the acid and the base involved in the titration. We may have the titration of :</a:t>
            </a:r>
          </a:p>
          <a:p>
            <a:pPr lvl="1" algn="just"/>
            <a:r>
              <a:rPr lang="en-US" sz="2000" dirty="0"/>
              <a:t>(</a:t>
            </a:r>
            <a:r>
              <a:rPr lang="en-US" sz="2000" i="1" dirty="0"/>
              <a:t>a</a:t>
            </a:r>
            <a:r>
              <a:rPr lang="en-US" sz="2000" dirty="0"/>
              <a:t>) a strong acid with a strong base</a:t>
            </a:r>
          </a:p>
          <a:p>
            <a:pPr lvl="1" algn="just"/>
            <a:r>
              <a:rPr lang="en-US" sz="2000" dirty="0"/>
              <a:t>(</a:t>
            </a:r>
            <a:r>
              <a:rPr lang="en-US" sz="2000" i="1" dirty="0"/>
              <a:t>b</a:t>
            </a:r>
            <a:r>
              <a:rPr lang="en-US" sz="2000" dirty="0"/>
              <a:t>) a weak acid with a strong base</a:t>
            </a:r>
          </a:p>
          <a:p>
            <a:pPr lvl="1" algn="just"/>
            <a:r>
              <a:rPr lang="en-US" sz="2000" dirty="0"/>
              <a:t>(</a:t>
            </a:r>
            <a:r>
              <a:rPr lang="en-US" sz="2000" i="1" dirty="0"/>
              <a:t>c</a:t>
            </a:r>
            <a:r>
              <a:rPr lang="en-US" sz="2000" dirty="0"/>
              <a:t>) a strong acid with a weak base</a:t>
            </a:r>
          </a:p>
          <a:p>
            <a:pPr lvl="1" algn="just"/>
            <a:r>
              <a:rPr lang="en-US" sz="2000" dirty="0"/>
              <a:t>(</a:t>
            </a:r>
            <a:r>
              <a:rPr lang="en-US" sz="2000" i="1" dirty="0"/>
              <a:t>d</a:t>
            </a:r>
            <a:r>
              <a:rPr lang="en-US" sz="2000" dirty="0"/>
              <a:t>) a weak acid with weak base</a:t>
            </a:r>
          </a:p>
          <a:p>
            <a:pPr algn="just"/>
            <a:r>
              <a:rPr lang="en-US" dirty="0"/>
              <a:t>Which indicator is suitable for a given titration, can be found by examining the titration curve of that titration.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5709" y="1163100"/>
            <a:ext cx="105392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Titration is the slow </a:t>
            </a:r>
            <a:r>
              <a:rPr lang="en-US" b="1" dirty="0"/>
              <a:t>addition of one solution of a known concentration </a:t>
            </a:r>
            <a:r>
              <a:rPr lang="en-US" dirty="0"/>
              <a:t>(called a titrant) to a </a:t>
            </a:r>
            <a:r>
              <a:rPr lang="en-US" b="1" dirty="0"/>
              <a:t>known volume of another solution of unknown concentration </a:t>
            </a:r>
            <a:r>
              <a:rPr lang="en-US" dirty="0"/>
              <a:t>until the reaction reaches neutralization, which is often indicated by a color </a:t>
            </a:r>
            <a:r>
              <a:rPr lang="en-US" dirty="0" smtClean="0"/>
              <a:t>change. In </a:t>
            </a:r>
            <a:r>
              <a:rPr lang="en-US" dirty="0"/>
              <a:t>titration the known concentration is used to determine the concentration of an unknown solution.</a:t>
            </a:r>
          </a:p>
        </p:txBody>
      </p:sp>
      <p:sp>
        <p:nvSpPr>
          <p:cNvPr id="9" name="Rectangle 8"/>
          <p:cNvSpPr/>
          <p:nvPr/>
        </p:nvSpPr>
        <p:spPr>
          <a:xfrm>
            <a:off x="625709" y="636505"/>
            <a:ext cx="1338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Titration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148" y="2428359"/>
            <a:ext cx="4033771" cy="391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9276" y="539770"/>
            <a:ext cx="64764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Theories of acid-base indicators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9276" y="1502312"/>
            <a:ext cx="10666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Two theories have been put forward to explain the indicator action in acid-base titrations :</a:t>
            </a:r>
          </a:p>
          <a:p>
            <a:r>
              <a:rPr lang="en-US" dirty="0"/>
              <a:t>(1) The Ostwald’s theory</a:t>
            </a:r>
          </a:p>
          <a:p>
            <a:r>
              <a:rPr lang="en-US" dirty="0"/>
              <a:t>(2) The </a:t>
            </a:r>
            <a:r>
              <a:rPr lang="en-US" dirty="0" err="1"/>
              <a:t>Quinonoid</a:t>
            </a:r>
            <a:r>
              <a:rPr lang="en-US" dirty="0"/>
              <a:t> theory</a:t>
            </a:r>
          </a:p>
        </p:txBody>
      </p:sp>
      <p:sp>
        <p:nvSpPr>
          <p:cNvPr id="5" name="Rectangle 4"/>
          <p:cNvSpPr/>
          <p:nvPr/>
        </p:nvSpPr>
        <p:spPr>
          <a:xfrm>
            <a:off x="409276" y="2973878"/>
            <a:ext cx="32848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Ostwald’s theory</a:t>
            </a:r>
          </a:p>
        </p:txBody>
      </p:sp>
      <p:sp>
        <p:nvSpPr>
          <p:cNvPr id="6" name="Rectangle 5"/>
          <p:cNvSpPr/>
          <p:nvPr/>
        </p:nvSpPr>
        <p:spPr>
          <a:xfrm>
            <a:off x="409276" y="3588277"/>
            <a:ext cx="107953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According to this theory :</a:t>
            </a:r>
          </a:p>
          <a:p>
            <a:pPr marL="457200" indent="-457200" algn="just">
              <a:buAutoNum type="arabicParenBoth"/>
            </a:pPr>
            <a:r>
              <a:rPr lang="en-US" dirty="0"/>
              <a:t>an acid-base indicator is a weak organic acid (</a:t>
            </a:r>
            <a:r>
              <a:rPr lang="en-US" dirty="0" err="1"/>
              <a:t>HIn</a:t>
            </a:r>
            <a:r>
              <a:rPr lang="en-US" dirty="0"/>
              <a:t>) or a weak organic base (</a:t>
            </a:r>
            <a:r>
              <a:rPr lang="en-US" dirty="0" err="1"/>
              <a:t>InOH</a:t>
            </a:r>
            <a:r>
              <a:rPr lang="en-US" dirty="0"/>
              <a:t>), where the letter “In” stands for a complex orange group. Methyl orange and phenolphthalein are both weak acids.</a:t>
            </a:r>
          </a:p>
          <a:p>
            <a:pPr marL="457200" indent="-457200" algn="just">
              <a:buAutoNum type="arabicParenBoth"/>
            </a:pPr>
            <a:r>
              <a:rPr lang="en-US" dirty="0"/>
              <a:t>the un-</a:t>
            </a:r>
            <a:r>
              <a:rPr lang="en-US" dirty="0" err="1"/>
              <a:t>ionised</a:t>
            </a:r>
            <a:r>
              <a:rPr lang="en-US" dirty="0"/>
              <a:t> indicator, </a:t>
            </a:r>
            <a:r>
              <a:rPr lang="en-US" dirty="0" err="1"/>
              <a:t>HIn</a:t>
            </a:r>
            <a:r>
              <a:rPr lang="en-US" dirty="0"/>
              <a:t>, has a </a:t>
            </a:r>
            <a:r>
              <a:rPr lang="en-US" dirty="0" err="1"/>
              <a:t>colour</a:t>
            </a:r>
            <a:r>
              <a:rPr lang="en-US" dirty="0"/>
              <a:t> different from the In– ions produced by the ionization of the indicator in aqueous solution.</a:t>
            </a:r>
          </a:p>
          <a:p>
            <a:pPr marL="457200" indent="-457200" algn="just">
              <a:buAutoNum type="arabicParenBoth"/>
            </a:pPr>
            <a:r>
              <a:rPr lang="en-US" dirty="0"/>
              <a:t>the degree of </a:t>
            </a:r>
            <a:r>
              <a:rPr lang="en-US" dirty="0" err="1"/>
              <a:t>ionisation</a:t>
            </a:r>
            <a:r>
              <a:rPr lang="en-US" dirty="0"/>
              <a:t> of the indicator determines the visible </a:t>
            </a:r>
            <a:r>
              <a:rPr lang="en-US" dirty="0" err="1"/>
              <a:t>colour</a:t>
            </a:r>
            <a:r>
              <a:rPr lang="en-US" dirty="0"/>
              <a:t> of the indicator solution.</a:t>
            </a:r>
          </a:p>
        </p:txBody>
      </p:sp>
    </p:spTree>
    <p:extLst>
      <p:ext uri="{BB962C8B-B14F-4D97-AF65-F5344CB8AC3E}">
        <p14:creationId xmlns:p14="http://schemas.microsoft.com/office/powerpoint/2010/main" val="166609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65915" y="708338"/>
            <a:ext cx="66583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Wilhelm Ostwald 1853-1932</a:t>
            </a:r>
            <a:endParaRPr lang="en-US" sz="28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88" y="1719676"/>
            <a:ext cx="2934006" cy="44010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49" y="180304"/>
            <a:ext cx="3381509" cy="33274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0860" y="3507709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2E2A25"/>
                </a:solidFill>
                <a:latin typeface="Alfred Serif Regular"/>
              </a:rPr>
              <a:t>The Nobel Prize in Chemistry 1909 was awarded to Wilhelm Ostwald "in recognition of his work on catalysis and for his investigations into the fundamental principles governing chemical </a:t>
            </a:r>
            <a:r>
              <a:rPr lang="en-US" sz="2800" dirty="0" err="1">
                <a:solidFill>
                  <a:srgbClr val="2E2A25"/>
                </a:solidFill>
                <a:latin typeface="Alfred Serif Regular"/>
              </a:rPr>
              <a:t>equilibria</a:t>
            </a:r>
            <a:r>
              <a:rPr lang="en-US" sz="2800" dirty="0">
                <a:solidFill>
                  <a:srgbClr val="2E2A25"/>
                </a:solidFill>
                <a:latin typeface="Alfred Serif Regular"/>
              </a:rPr>
              <a:t> and rates of reaction."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52061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4289" y="429490"/>
            <a:ext cx="7824261" cy="5874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484" y="2467596"/>
            <a:ext cx="5582516" cy="42657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170" y="0"/>
            <a:ext cx="3595144" cy="237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146" y="683999"/>
            <a:ext cx="3656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Quinonoid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smtClean="0">
                <a:solidFill>
                  <a:srgbClr val="FF0000"/>
                </a:solidFill>
              </a:rPr>
              <a:t>theory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8146" y="1308363"/>
            <a:ext cx="109874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arenR"/>
            </a:pPr>
            <a:r>
              <a:rPr lang="en-US" dirty="0" smtClean="0"/>
              <a:t>The acid-base  indicators exist  </a:t>
            </a:r>
            <a:r>
              <a:rPr lang="en-US" dirty="0"/>
              <a:t>in two  </a:t>
            </a:r>
            <a:r>
              <a:rPr lang="en-US" dirty="0" err="1"/>
              <a:t>tautomeric</a:t>
            </a:r>
            <a:r>
              <a:rPr lang="en-US" dirty="0"/>
              <a:t>  forms </a:t>
            </a:r>
            <a:r>
              <a:rPr lang="en-US" dirty="0" smtClean="0"/>
              <a:t>having </a:t>
            </a:r>
            <a:r>
              <a:rPr lang="en-US" dirty="0"/>
              <a:t>different structures. </a:t>
            </a:r>
            <a:r>
              <a:rPr lang="en-US" dirty="0" smtClean="0"/>
              <a:t>Two </a:t>
            </a:r>
            <a:r>
              <a:rPr lang="en-US" dirty="0"/>
              <a:t>forms are in equilibrium. One form is </a:t>
            </a:r>
            <a:r>
              <a:rPr lang="en-US" dirty="0" smtClean="0"/>
              <a:t>termed </a:t>
            </a:r>
            <a:r>
              <a:rPr lang="en-US" b="1" dirty="0" err="1" smtClean="0"/>
              <a:t>benzenoid</a:t>
            </a:r>
            <a:r>
              <a:rPr lang="en-US" b="1" dirty="0" smtClean="0"/>
              <a:t> </a:t>
            </a:r>
            <a:r>
              <a:rPr lang="en-US" b="1" dirty="0"/>
              <a:t>form </a:t>
            </a:r>
            <a:r>
              <a:rPr lang="en-US" dirty="0" smtClean="0"/>
              <a:t>(light </a:t>
            </a:r>
            <a:r>
              <a:rPr lang="en-US" dirty="0" err="1" smtClean="0"/>
              <a:t>colour</a:t>
            </a:r>
            <a:r>
              <a:rPr lang="en-US" dirty="0" smtClean="0"/>
              <a:t>) and </a:t>
            </a:r>
            <a:r>
              <a:rPr lang="en-US" dirty="0"/>
              <a:t>the other </a:t>
            </a:r>
            <a:r>
              <a:rPr lang="en-US" b="1" dirty="0" err="1"/>
              <a:t>quinonoid</a:t>
            </a:r>
            <a:r>
              <a:rPr lang="en-US" dirty="0"/>
              <a:t> </a:t>
            </a:r>
            <a:r>
              <a:rPr lang="en-US" b="1" dirty="0" smtClean="0"/>
              <a:t>form </a:t>
            </a:r>
            <a:r>
              <a:rPr lang="en-US" dirty="0" smtClean="0"/>
              <a:t>(deep </a:t>
            </a:r>
            <a:r>
              <a:rPr lang="en-US" dirty="0" err="1" smtClean="0"/>
              <a:t>colour</a:t>
            </a:r>
            <a:r>
              <a:rPr lang="en-US" dirty="0" smtClean="0"/>
              <a:t>).</a:t>
            </a:r>
          </a:p>
          <a:p>
            <a:pPr marL="342900" indent="-342900" algn="just">
              <a:buAutoNum type="alphaLcParenR"/>
            </a:pPr>
            <a:r>
              <a:rPr lang="en-US" dirty="0" smtClean="0"/>
              <a:t>The </a:t>
            </a:r>
            <a:r>
              <a:rPr lang="en-US" dirty="0"/>
              <a:t>two forms have different colors. The color change in due to the </a:t>
            </a:r>
            <a:r>
              <a:rPr lang="en-US" dirty="0" err="1"/>
              <a:t>interconversation</a:t>
            </a:r>
            <a:r>
              <a:rPr lang="en-US" dirty="0"/>
              <a:t> of </a:t>
            </a:r>
            <a:r>
              <a:rPr lang="en-US" dirty="0" smtClean="0"/>
              <a:t>one </a:t>
            </a:r>
            <a:r>
              <a:rPr lang="en-US" dirty="0" err="1"/>
              <a:t>tautomeric</a:t>
            </a:r>
            <a:r>
              <a:rPr lang="en-US" dirty="0"/>
              <a:t> form into other</a:t>
            </a:r>
            <a:r>
              <a:rPr lang="en-US" dirty="0" smtClean="0"/>
              <a:t>.</a:t>
            </a:r>
          </a:p>
          <a:p>
            <a:pPr marL="342900" indent="-342900" algn="just">
              <a:buAutoNum type="alphaLcParenR"/>
            </a:pPr>
            <a:r>
              <a:rPr lang="en-US" dirty="0"/>
              <a:t>One form mainly exists in acidic medium and the other in alkaline </a:t>
            </a:r>
            <a:r>
              <a:rPr lang="en-US" dirty="0" smtClean="0"/>
              <a:t>medium.</a:t>
            </a:r>
            <a:endParaRPr lang="en-US" dirty="0"/>
          </a:p>
          <a:p>
            <a:pPr marL="342900" indent="-342900" algn="just">
              <a:buAutoNum type="alphaLcParenR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24" y="3016315"/>
            <a:ext cx="5011875" cy="1420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127" y="4381154"/>
            <a:ext cx="573485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26" y="1887101"/>
            <a:ext cx="2998401" cy="4497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7736" y="579549"/>
            <a:ext cx="766292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latin typeface="Arial Black" panose="020B0A04020102020204" pitchFamily="34" charset="0"/>
              </a:rPr>
              <a:t>Svante</a:t>
            </a:r>
            <a:r>
              <a:rPr lang="en-US" sz="3200" b="1" dirty="0" smtClean="0">
                <a:latin typeface="Arial Black" panose="020B0A04020102020204" pitchFamily="34" charset="0"/>
              </a:rPr>
              <a:t> Arrhenius (1859-1927)</a:t>
            </a:r>
          </a:p>
          <a:p>
            <a:r>
              <a:rPr lang="en-US" dirty="0" smtClean="0"/>
              <a:t>Swedish scientist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58615" y="3276161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2E2A25"/>
                </a:solidFill>
                <a:latin typeface="Alfred Serif Regular"/>
              </a:rPr>
              <a:t>The Nobel Prize in Chemistry 1903 was awarded to </a:t>
            </a:r>
            <a:r>
              <a:rPr lang="en-US" sz="2800" dirty="0" err="1">
                <a:solidFill>
                  <a:srgbClr val="2E2A25"/>
                </a:solidFill>
                <a:latin typeface="Alfred Serif Regular"/>
              </a:rPr>
              <a:t>Svante</a:t>
            </a:r>
            <a:r>
              <a:rPr lang="en-US" sz="2800" dirty="0">
                <a:solidFill>
                  <a:srgbClr val="2E2A25"/>
                </a:solidFill>
                <a:latin typeface="Alfred Serif Regular"/>
              </a:rPr>
              <a:t> August Arrhenius "in recognition of the extraordinary services he has rendered to the advancement of chemistry by his electrolytic theory of dissociation."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390" y="358767"/>
            <a:ext cx="2763323" cy="2719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96" y="2730322"/>
            <a:ext cx="5463103" cy="41276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03652" y="835983"/>
            <a:ext cx="83311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RELATIVE STRENGTH OF ACIDS AND BASES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32" y="2616603"/>
            <a:ext cx="58293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9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0865" y="385224"/>
            <a:ext cx="5186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Relative strength of acids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865" y="1428001"/>
            <a:ext cx="1091375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The strength of an acid is defined as the concentration of H+ ions in its aqueous solution at a given temperature</a:t>
            </a:r>
            <a:r>
              <a:rPr lang="en-US" b="1" dirty="0" smtClean="0"/>
              <a:t>.</a:t>
            </a:r>
          </a:p>
          <a:p>
            <a:pPr algn="just"/>
            <a:endParaRPr lang="en-US" b="1" dirty="0"/>
          </a:p>
          <a:p>
            <a:pPr algn="just"/>
            <a:r>
              <a:rPr lang="en-US" dirty="0"/>
              <a:t>The strength of an acid depends on its ability to transfer its proton (H+) to a base to form its conjugate base. When a </a:t>
            </a:r>
            <a:r>
              <a:rPr lang="en-US" dirty="0" err="1"/>
              <a:t>monoprotic</a:t>
            </a:r>
            <a:r>
              <a:rPr lang="en-US" dirty="0"/>
              <a:t> acid (HA) dissolves in water, it transfers its proton to water (a </a:t>
            </a:r>
            <a:r>
              <a:rPr lang="en-US" dirty="0" err="1"/>
              <a:t>Bronsted</a:t>
            </a:r>
            <a:r>
              <a:rPr lang="en-US" dirty="0"/>
              <a:t> base) to form hydronium ion (H3O+) and a conjugate base.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610" y="3182327"/>
            <a:ext cx="7993481" cy="367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5" y="-233530"/>
            <a:ext cx="11317573" cy="79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6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47234" y="684607"/>
            <a:ext cx="9805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Calculation of Relative strength of Weak acids from </a:t>
            </a:r>
            <a:r>
              <a:rPr lang="en-US" sz="2400" dirty="0" err="1">
                <a:solidFill>
                  <a:srgbClr val="FF0000"/>
                </a:solidFill>
              </a:rPr>
              <a:t>Ka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43"/>
          <a:stretch/>
        </p:blipFill>
        <p:spPr>
          <a:xfrm>
            <a:off x="879238" y="1313646"/>
            <a:ext cx="10292466" cy="539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13" y="1313645"/>
            <a:ext cx="11201267" cy="1015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638" y="2303654"/>
            <a:ext cx="10924032" cy="32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0866" y="629922"/>
            <a:ext cx="5262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Relative strength of bases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0866" y="1383234"/>
            <a:ext cx="10810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strength of a base is defined as the concentration of OH– ions in its aqueous solution at a given temperature.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75" y="2125013"/>
            <a:ext cx="10685366" cy="2845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97" y="5261836"/>
            <a:ext cx="10970102" cy="159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3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43" y="0"/>
            <a:ext cx="9153371" cy="68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35558" y="321252"/>
            <a:ext cx="4721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Self-Ionization of Water</a:t>
            </a:r>
          </a:p>
        </p:txBody>
      </p:sp>
      <p:sp>
        <p:nvSpPr>
          <p:cNvPr id="5" name="Rectangle 4"/>
          <p:cNvSpPr/>
          <p:nvPr/>
        </p:nvSpPr>
        <p:spPr>
          <a:xfrm>
            <a:off x="335558" y="1218458"/>
            <a:ext cx="108471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Although pure water is often considered a nonelectrolyte (nonconductor of electricity), precise measurements do show a very small conduction. This conduction results from </a:t>
            </a:r>
            <a:r>
              <a:rPr lang="en-US" b="1" dirty="0"/>
              <a:t>self-ionization </a:t>
            </a:r>
            <a:r>
              <a:rPr lang="en-US" dirty="0"/>
              <a:t>(or </a:t>
            </a:r>
            <a:r>
              <a:rPr lang="en-US" b="1" dirty="0" err="1"/>
              <a:t>autoionization</a:t>
            </a:r>
            <a:r>
              <a:rPr lang="en-US" dirty="0"/>
              <a:t>), </a:t>
            </a:r>
            <a:r>
              <a:rPr lang="en-US" i="1" dirty="0"/>
              <a:t>a reaction in which two like molecules react to give ions. </a:t>
            </a:r>
            <a:endParaRPr lang="en-US" i="1" dirty="0" smtClean="0"/>
          </a:p>
          <a:p>
            <a:pPr algn="just"/>
            <a:endParaRPr lang="en-US" i="1" dirty="0"/>
          </a:p>
          <a:p>
            <a:pPr algn="just"/>
            <a:r>
              <a:rPr lang="en-US" dirty="0"/>
              <a:t>In the case of water, a proton from one H2O molecule is transferred to another H2O molecule, leaving behind an OH ion and forming a hydronium ion, H3O(</a:t>
            </a:r>
            <a:r>
              <a:rPr lang="en-US" i="1" dirty="0" err="1"/>
              <a:t>aq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614" y="3285215"/>
            <a:ext cx="8415845" cy="195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14326" y="201330"/>
            <a:ext cx="19127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pH </a:t>
            </a:r>
            <a:r>
              <a:rPr lang="en-US" sz="3200" dirty="0">
                <a:solidFill>
                  <a:srgbClr val="FF0000"/>
                </a:solidFill>
              </a:rPr>
              <a:t>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93" y="1034322"/>
            <a:ext cx="7595907" cy="5063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326" y="786105"/>
            <a:ext cx="4337556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pH scale, (0 - 14), is the full set of pH numbers which indicate the concentration of H</a:t>
            </a:r>
            <a:r>
              <a:rPr lang="en-US" baseline="30000" dirty="0"/>
              <a:t>+</a:t>
            </a:r>
            <a:r>
              <a:rPr lang="en-US" dirty="0"/>
              <a:t> and OH</a:t>
            </a:r>
            <a:r>
              <a:rPr lang="en-US" baseline="30000" dirty="0"/>
              <a:t>-</a:t>
            </a:r>
            <a:r>
              <a:rPr lang="en-US" dirty="0"/>
              <a:t>ions in water</a:t>
            </a:r>
            <a:r>
              <a:rPr lang="en-US" dirty="0" smtClean="0"/>
              <a:t>.</a:t>
            </a:r>
          </a:p>
          <a:p>
            <a:pPr algn="just"/>
            <a:endParaRPr lang="en-US" dirty="0"/>
          </a:p>
          <a:p>
            <a:r>
              <a:rPr lang="en-US" sz="2400" dirty="0">
                <a:solidFill>
                  <a:srgbClr val="FF0000"/>
                </a:solidFill>
              </a:rPr>
              <a:t>pH Scale </a:t>
            </a:r>
            <a:r>
              <a:rPr lang="en-US" sz="2400" dirty="0" smtClean="0">
                <a:solidFill>
                  <a:srgbClr val="FF0000"/>
                </a:solidFill>
              </a:rPr>
              <a:t>Principle</a:t>
            </a:r>
            <a:endParaRPr lang="en-US" sz="2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</a:t>
            </a:r>
            <a:r>
              <a:rPr lang="en-US" baseline="30000" dirty="0"/>
              <a:t>+</a:t>
            </a:r>
            <a:r>
              <a:rPr lang="en-US" b="1" dirty="0"/>
              <a:t> ion concentration and pH relate </a:t>
            </a:r>
            <a:r>
              <a:rPr lang="en-US" b="1" dirty="0" smtClean="0"/>
              <a:t>inversely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OH</a:t>
            </a:r>
            <a:r>
              <a:rPr lang="en-US" baseline="30000" dirty="0" smtClean="0"/>
              <a:t>-</a:t>
            </a:r>
            <a:r>
              <a:rPr lang="en-US" b="1" dirty="0"/>
              <a:t> ion concentration and pH relate directly.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a. Increasing pH means the H</a:t>
            </a:r>
            <a:r>
              <a:rPr lang="en-US" baseline="30000" dirty="0"/>
              <a:t>+</a:t>
            </a:r>
            <a:r>
              <a:rPr lang="en-US" dirty="0"/>
              <a:t> ions are decreasing.</a:t>
            </a:r>
            <a:br>
              <a:rPr lang="en-US" dirty="0"/>
            </a:br>
            <a:r>
              <a:rPr lang="en-US" dirty="0"/>
              <a:t>b. Decreasing pH means H</a:t>
            </a:r>
            <a:r>
              <a:rPr lang="en-US" baseline="30000" dirty="0"/>
              <a:t>+</a:t>
            </a:r>
            <a:r>
              <a:rPr lang="en-US" dirty="0"/>
              <a:t> ions are increasing.</a:t>
            </a:r>
            <a:br>
              <a:rPr lang="en-US" dirty="0"/>
            </a:br>
            <a:r>
              <a:rPr lang="en-US" dirty="0"/>
              <a:t>c. Increasing pH means OH</a:t>
            </a:r>
            <a:r>
              <a:rPr lang="en-US" baseline="30000" dirty="0"/>
              <a:t>-</a:t>
            </a:r>
            <a:r>
              <a:rPr lang="en-US" dirty="0"/>
              <a:t> ions are………………...?</a:t>
            </a:r>
            <a:br>
              <a:rPr lang="en-US" dirty="0"/>
            </a:br>
            <a:r>
              <a:rPr lang="en-US" dirty="0"/>
              <a:t>d. Decreasing pH means OH</a:t>
            </a:r>
            <a:r>
              <a:rPr lang="en-US" baseline="30000" dirty="0"/>
              <a:t>-</a:t>
            </a:r>
            <a:r>
              <a:rPr lang="en-US" dirty="0"/>
              <a:t> ions are……………….?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5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7435" y="351232"/>
            <a:ext cx="987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</a:rPr>
              <a:t>pKa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7435" y="1293939"/>
            <a:ext cx="11045089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dirty="0" err="1"/>
              <a:t>a</a:t>
            </a:r>
            <a:r>
              <a:rPr lang="en-US" dirty="0"/>
              <a:t> expresses, on a logarithmic scale, the relative strength of a weak acid or </a:t>
            </a:r>
            <a:r>
              <a:rPr lang="en-US" dirty="0" smtClean="0"/>
              <a:t>base</a:t>
            </a:r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sz="2400" dirty="0">
                <a:solidFill>
                  <a:srgbClr val="FF0000"/>
                </a:solidFill>
              </a:rPr>
              <a:t>Henderson–</a:t>
            </a:r>
            <a:r>
              <a:rPr lang="en-US" sz="2400" dirty="0" err="1">
                <a:solidFill>
                  <a:srgbClr val="FF0000"/>
                </a:solidFill>
              </a:rPr>
              <a:t>Hasselbalch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equation</a:t>
            </a:r>
          </a:p>
          <a:p>
            <a:pPr algn="just"/>
            <a:r>
              <a:rPr lang="en-US" b="1" dirty="0" smtClean="0"/>
              <a:t>This </a:t>
            </a:r>
            <a:r>
              <a:rPr lang="en-US" b="1" dirty="0"/>
              <a:t>equation shows how the pH could be estimated using the </a:t>
            </a:r>
            <a:r>
              <a:rPr lang="en-US" b="1" dirty="0" err="1"/>
              <a:t>pKa</a:t>
            </a:r>
            <a:r>
              <a:rPr lang="en-US" dirty="0"/>
              <a:t>. </a:t>
            </a:r>
            <a:r>
              <a:rPr lang="en-US" b="1" dirty="0" err="1"/>
              <a:t>pKa</a:t>
            </a:r>
            <a:r>
              <a:rPr lang="en-US" b="1" dirty="0"/>
              <a:t> is a measure of acid strength</a:t>
            </a:r>
            <a:r>
              <a:rPr lang="en-US" dirty="0"/>
              <a:t>. It depends on the identity and chemical properties of the acid. pH is a measure of [H+] in a solution. For acids, the smaller the </a:t>
            </a:r>
            <a:r>
              <a:rPr lang="en-US" dirty="0" err="1"/>
              <a:t>pKa</a:t>
            </a:r>
            <a:r>
              <a:rPr lang="en-US" dirty="0"/>
              <a:t>, the more acidic the substance is (the more easily a proton is lost, thus the lower the pH</a:t>
            </a:r>
            <a:r>
              <a:rPr lang="en-US" dirty="0" smtClean="0"/>
              <a:t>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stronger the acid, the lower its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dirty="0" err="1"/>
              <a:t>a</a:t>
            </a:r>
            <a:r>
              <a:rPr lang="en-US" dirty="0"/>
              <a:t>; the stronger the base, the higher its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dirty="0" err="1"/>
              <a:t>a</a:t>
            </a:r>
            <a:r>
              <a:rPr lang="en-US" dirty="0"/>
              <a:t>. The </a:t>
            </a:r>
            <a:r>
              <a:rPr lang="en-US" dirty="0" err="1"/>
              <a:t>p</a:t>
            </a:r>
            <a:r>
              <a:rPr lang="en-US" i="1" dirty="0" err="1"/>
              <a:t>K</a:t>
            </a:r>
            <a:r>
              <a:rPr lang="en-US" dirty="0" err="1"/>
              <a:t>a</a:t>
            </a:r>
            <a:r>
              <a:rPr lang="en-US" dirty="0"/>
              <a:t> can be determined experimentally; it is the pH at the midpoint of the titration curve for the acid or base.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652" y="4237194"/>
            <a:ext cx="3579758" cy="24695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2" y="4839591"/>
            <a:ext cx="6313963" cy="126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83" y="204920"/>
            <a:ext cx="83102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ARRHENIUS </a:t>
            </a:r>
            <a:r>
              <a:rPr lang="en-US" sz="3200" dirty="0" smtClean="0">
                <a:solidFill>
                  <a:srgbClr val="FF0000"/>
                </a:solidFill>
              </a:rPr>
              <a:t>concept </a:t>
            </a:r>
            <a:r>
              <a:rPr lang="en-US" sz="3200" dirty="0">
                <a:solidFill>
                  <a:srgbClr val="FF0000"/>
                </a:solidFill>
              </a:rPr>
              <a:t>of acids and bases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83" y="1328344"/>
            <a:ext cx="108482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Savante</a:t>
            </a:r>
            <a:r>
              <a:rPr lang="en-US" dirty="0"/>
              <a:t> Arrhenius (1884) proposed his concept of acids and bases. </a:t>
            </a:r>
            <a:r>
              <a:rPr lang="en-US" dirty="0" smtClean="0"/>
              <a:t>According </a:t>
            </a:r>
            <a:r>
              <a:rPr lang="en-US" dirty="0"/>
              <a:t>to this concept, an acid is a compound that releases H+ ions in water; and a base is a compound that releases OH– ions in </a:t>
            </a:r>
            <a:r>
              <a:rPr lang="en-US" dirty="0" smtClean="0"/>
              <a:t>water. For </a:t>
            </a:r>
            <a:r>
              <a:rPr lang="en-US" dirty="0"/>
              <a:t>example, </a:t>
            </a:r>
            <a:r>
              <a:rPr lang="en-US" dirty="0" err="1"/>
              <a:t>HCl</a:t>
            </a:r>
            <a:r>
              <a:rPr lang="en-US" dirty="0"/>
              <a:t> is an Arrhenius acid and </a:t>
            </a:r>
            <a:r>
              <a:rPr lang="en-US" dirty="0" err="1"/>
              <a:t>NaOH</a:t>
            </a:r>
            <a:r>
              <a:rPr lang="en-US" dirty="0"/>
              <a:t> is an Arrhenius base.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E4EDDBE-373C-4F6C-B792-944AF4943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69" y="2861044"/>
            <a:ext cx="4032624" cy="8620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4883" y="4048871"/>
            <a:ext cx="49391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Limitations of Arrhenius concept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83" y="4510536"/>
            <a:ext cx="1075806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It </a:t>
            </a:r>
            <a:r>
              <a:rPr lang="en-US" dirty="0"/>
              <a:t>is only applicable in aqueous solutions. Arrhenius defined acids and bases as compounds producing H+ and OH– ions in water only. But a truly general concept of acids and bases should be appropriate to other solvents as well. 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/>
              <a:t>Some </a:t>
            </a:r>
            <a:r>
              <a:rPr lang="en-US" dirty="0"/>
              <a:t>bases do not contain OH– Arrhenius base is one that produces OH– ions in water. Yet </a:t>
            </a:r>
            <a:r>
              <a:rPr lang="en-US" dirty="0" smtClean="0"/>
              <a:t>there </a:t>
            </a:r>
            <a:r>
              <a:rPr lang="en-US" dirty="0"/>
              <a:t>are compounds like ammonia (NH3) and calcium oxide (</a:t>
            </a:r>
            <a:r>
              <a:rPr lang="en-US" dirty="0" err="1"/>
              <a:t>CaO</a:t>
            </a:r>
            <a:r>
              <a:rPr lang="en-US" dirty="0"/>
              <a:t>) that are bases but </a:t>
            </a:r>
            <a:r>
              <a:rPr lang="en-US" dirty="0" smtClean="0"/>
              <a:t>contain </a:t>
            </a:r>
            <a:r>
              <a:rPr lang="en-US" dirty="0"/>
              <a:t>no OH– ions in their original formulation. 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962" y="2467925"/>
            <a:ext cx="4390954" cy="172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5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2460" y="470442"/>
            <a:ext cx="49648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pH and </a:t>
            </a:r>
            <a:r>
              <a:rPr lang="en-US" sz="3200" dirty="0" err="1">
                <a:solidFill>
                  <a:srgbClr val="FF0000"/>
                </a:solidFill>
              </a:rPr>
              <a:t>pKa</a:t>
            </a:r>
            <a:r>
              <a:rPr lang="en-US" sz="3200" dirty="0">
                <a:solidFill>
                  <a:srgbClr val="FF0000"/>
                </a:solidFill>
              </a:rPr>
              <a:t> relationship</a:t>
            </a:r>
          </a:p>
        </p:txBody>
      </p:sp>
      <p:sp>
        <p:nvSpPr>
          <p:cNvPr id="4" name="Rectangle 3"/>
          <p:cNvSpPr/>
          <p:nvPr/>
        </p:nvSpPr>
        <p:spPr>
          <a:xfrm>
            <a:off x="222460" y="1153530"/>
            <a:ext cx="119695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Henderson-</a:t>
            </a:r>
            <a:r>
              <a:rPr lang="en-US" b="1" dirty="0" err="1" smtClean="0"/>
              <a:t>Hasselbalch</a:t>
            </a:r>
            <a:r>
              <a:rPr lang="en-US" b="1" dirty="0" smtClean="0"/>
              <a:t> equation </a:t>
            </a:r>
            <a:r>
              <a:rPr lang="en-US" dirty="0"/>
              <a:t>can be used to determine the relationship between buffer pH and </a:t>
            </a:r>
            <a:r>
              <a:rPr lang="en-US" dirty="0" err="1"/>
              <a:t>pKa</a:t>
            </a:r>
            <a:r>
              <a:rPr lang="en-US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269930" y="1621175"/>
            <a:ext cx="11784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Hasselbalch</a:t>
            </a:r>
            <a:r>
              <a:rPr lang="en-US" dirty="0"/>
              <a:t> equation, which is important for understanding buffer action and acid-base balance in the blood and tissues of vertebrates. This equation is simply a useful way of restating the expression for the dissociation constant of an acid. For the dissociation of a weak acid HA into H and A, the Henderson- </a:t>
            </a:r>
            <a:r>
              <a:rPr lang="en-US" dirty="0" err="1"/>
              <a:t>Hasselbalch</a:t>
            </a:r>
            <a:r>
              <a:rPr lang="en-US" dirty="0"/>
              <a:t> equation can be derived as follows: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35F98CA-65F4-4A69-8240-74AB25557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0" y="2791524"/>
            <a:ext cx="4362031" cy="39259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8805EF-1398-4F7E-A92C-302FC687D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13" y="2919817"/>
            <a:ext cx="4698503" cy="21221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30113" y="5380672"/>
            <a:ext cx="69263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rgbClr val="222222"/>
                </a:solidFill>
                <a:latin typeface="+mj-lt"/>
              </a:rPr>
              <a:t>An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+mj-lt"/>
              </a:rPr>
              <a:t>equivalence point</a:t>
            </a:r>
            <a:r>
              <a:rPr lang="en-US" dirty="0">
                <a:solidFill>
                  <a:srgbClr val="222222"/>
                </a:solidFill>
                <a:latin typeface="+mj-lt"/>
              </a:rPr>
              <a:t> is when the moles of a standard solution (titrant) equal the moles of a solution of unknown concentration (</a:t>
            </a:r>
            <a:r>
              <a:rPr lang="en-US" dirty="0" err="1">
                <a:solidFill>
                  <a:srgbClr val="222222"/>
                </a:solidFill>
                <a:latin typeface="+mj-lt"/>
              </a:rPr>
              <a:t>analyte</a:t>
            </a:r>
            <a:r>
              <a:rPr lang="en-US" dirty="0" smtClean="0">
                <a:solidFill>
                  <a:srgbClr val="222222"/>
                </a:solidFill>
                <a:latin typeface="+mj-lt"/>
              </a:rPr>
              <a:t>).</a:t>
            </a:r>
            <a:endParaRPr lang="en-US" dirty="0"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282828"/>
                </a:solidFill>
              </a:rPr>
              <a:t>At half the equivalence point: pH = </a:t>
            </a:r>
            <a:r>
              <a:rPr lang="en-US" dirty="0" err="1">
                <a:solidFill>
                  <a:srgbClr val="282828"/>
                </a:solidFill>
              </a:rPr>
              <a:t>pKa</a:t>
            </a:r>
            <a:endParaRPr lang="en-US" dirty="0">
              <a:solidFill>
                <a:srgbClr val="282828"/>
              </a:solidFill>
            </a:endParaRPr>
          </a:p>
          <a:p>
            <a:endParaRPr lang="en-US" dirty="0">
              <a:solidFill>
                <a:srgbClr val="282828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8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5895"/>
            <a:ext cx="12192000" cy="59221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097" y="67248"/>
            <a:ext cx="4207806" cy="84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2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64882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8655086" y="5314434"/>
            <a:ext cx="28857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cs typeface="Calibri" panose="020F0502020204030204" pitchFamily="34" charset="0"/>
              </a:rPr>
              <a:t>M H M </a:t>
            </a:r>
            <a:r>
              <a:rPr lang="en-US" sz="2800" dirty="0" err="1" smtClean="0">
                <a:solidFill>
                  <a:srgbClr val="FF0000"/>
                </a:solidFill>
                <a:cs typeface="Calibri" panose="020F0502020204030204" pitchFamily="34" charset="0"/>
              </a:rPr>
              <a:t>Mubassir</a:t>
            </a:r>
            <a:endParaRPr lang="en-US" sz="2800" dirty="0" smtClean="0">
              <a:solidFill>
                <a:srgbClr val="FF0000"/>
              </a:solidFill>
              <a:cs typeface="Calibri" panose="020F0502020204030204" pitchFamily="34" charset="0"/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  <a:cs typeface="Calibri" panose="020F0502020204030204" pitchFamily="34" charset="0"/>
              </a:rPr>
              <a:t>MNS, BRACU</a:t>
            </a:r>
            <a:endParaRPr lang="en-MY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0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4455" y="5117162"/>
            <a:ext cx="10605788" cy="1415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Assignment</a:t>
            </a:r>
          </a:p>
          <a:p>
            <a:pPr algn="ctr"/>
            <a:r>
              <a:rPr lang="en-US" sz="5400" dirty="0" smtClean="0"/>
              <a:t>Importance of Chemistry in life!</a:t>
            </a:r>
            <a:endParaRPr lang="en-US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877" y="0"/>
            <a:ext cx="5037123" cy="418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05" y="-233530"/>
            <a:ext cx="11317573" cy="79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60045" y="377737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</a:t>
            </a:r>
            <a:r>
              <a:rPr lang="en-US" sz="3200" dirty="0" smtClean="0">
                <a:solidFill>
                  <a:srgbClr val="FF0000"/>
                </a:solidFill>
              </a:rPr>
              <a:t>uffer solution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0934" y="1065543"/>
            <a:ext cx="501517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A buffer solution is one which maintains its pH fairly constant even upon the addition of </a:t>
            </a:r>
            <a:r>
              <a:rPr lang="en-US" dirty="0" smtClean="0"/>
              <a:t>small amounts </a:t>
            </a:r>
            <a:r>
              <a:rPr lang="en-US" dirty="0"/>
              <a:t>of acid or base</a:t>
            </a:r>
            <a:r>
              <a:rPr lang="en-US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</a:t>
            </a:r>
            <a:r>
              <a:rPr lang="en-US" dirty="0" smtClean="0"/>
              <a:t>e </a:t>
            </a:r>
            <a:r>
              <a:rPr lang="en-US" dirty="0"/>
              <a:t>can add a small amount of an acid or base to a buffer solution and the pH will change very little. </a:t>
            </a: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dirty="0"/>
              <a:t>weak acid together with a salt of the same acid with a strong base. These are called Acid buffers e.g., CH</a:t>
            </a:r>
            <a:r>
              <a:rPr lang="en-US" sz="1200" dirty="0"/>
              <a:t>3</a:t>
            </a:r>
            <a:r>
              <a:rPr lang="en-US" dirty="0"/>
              <a:t>COOH + CH</a:t>
            </a:r>
            <a:r>
              <a:rPr lang="en-US" sz="1200" dirty="0"/>
              <a:t>3</a:t>
            </a:r>
            <a:r>
              <a:rPr lang="en-US" dirty="0"/>
              <a:t>COONa</a:t>
            </a:r>
            <a:r>
              <a:rPr lang="en-US" dirty="0" smtClean="0"/>
              <a:t>. </a:t>
            </a:r>
          </a:p>
          <a:p>
            <a:pPr algn="just"/>
            <a:endParaRPr lang="en-US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 smtClean="0"/>
              <a:t>a </a:t>
            </a:r>
            <a:r>
              <a:rPr lang="en-US" dirty="0"/>
              <a:t>weak base and its salt with a strong acid. These are called Basic buffers. e.g., NH</a:t>
            </a:r>
            <a:r>
              <a:rPr lang="en-US" sz="1200" dirty="0"/>
              <a:t>4</a:t>
            </a:r>
            <a:r>
              <a:rPr lang="en-US" dirty="0"/>
              <a:t>OH + NH</a:t>
            </a:r>
            <a:r>
              <a:rPr lang="en-US" sz="1200" dirty="0"/>
              <a:t>4</a:t>
            </a:r>
            <a:r>
              <a:rPr lang="en-US" dirty="0"/>
              <a:t>Cl</a:t>
            </a:r>
            <a:r>
              <a:rPr lang="en-US" dirty="0" smtClean="0"/>
              <a:t>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/>
              <a:t>Acid Buffer= Weak acid + Its </a:t>
            </a:r>
            <a:r>
              <a:rPr lang="en-US" b="1" dirty="0" smtClean="0"/>
              <a:t>salt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 smtClean="0"/>
              <a:t>Base </a:t>
            </a:r>
            <a:r>
              <a:rPr lang="en-US" b="1" dirty="0"/>
              <a:t>Buffer= Weak </a:t>
            </a:r>
            <a:r>
              <a:rPr lang="en-US" b="1" dirty="0" smtClean="0"/>
              <a:t>Base </a:t>
            </a:r>
            <a:r>
              <a:rPr lang="en-US" b="1" dirty="0"/>
              <a:t>+ Its salt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09" y="1773881"/>
            <a:ext cx="6834391" cy="50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5660" y="3410903"/>
            <a:ext cx="34259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Buffer Capacity </a:t>
            </a:r>
          </a:p>
        </p:txBody>
      </p:sp>
      <p:sp>
        <p:nvSpPr>
          <p:cNvPr id="4" name="Rectangle 3"/>
          <p:cNvSpPr/>
          <p:nvPr/>
        </p:nvSpPr>
        <p:spPr>
          <a:xfrm>
            <a:off x="275660" y="3995678"/>
            <a:ext cx="37296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Times New Roman" pitchFamily="18" charset="0"/>
              </a:rPr>
              <a:t>Buffering capacity is the number of grams of strong acid or alkali which is necessary for а change in pH of one unit of one liter of buffer solution.</a:t>
            </a:r>
          </a:p>
          <a:p>
            <a:pPr algn="just"/>
            <a:endParaRPr lang="en-US" dirty="0" smtClean="0">
              <a:cs typeface="Times New Roman" pitchFamily="18" charset="0"/>
            </a:endParaRPr>
          </a:p>
          <a:p>
            <a:pPr algn="just"/>
            <a:r>
              <a:rPr lang="en-US" dirty="0" smtClean="0">
                <a:cs typeface="Times New Roman" pitchFamily="18" charset="0"/>
              </a:rPr>
              <a:t>On the other hand, </a:t>
            </a:r>
            <a:r>
              <a:rPr lang="en-US" b="1" dirty="0" smtClean="0">
                <a:cs typeface="Times New Roman" pitchFamily="18" charset="0"/>
              </a:rPr>
              <a:t>the </a:t>
            </a:r>
            <a:r>
              <a:rPr lang="en-US" b="1" dirty="0">
                <a:cs typeface="Times New Roman" pitchFamily="18" charset="0"/>
              </a:rPr>
              <a:t>ability of the buffer to resist changes in pH when an acid or base is added</a:t>
            </a:r>
            <a:r>
              <a:rPr lang="en-US" dirty="0" smtClean="0">
                <a:cs typeface="Times New Roman" pitchFamily="18" charset="0"/>
              </a:rPr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634" y="0"/>
            <a:ext cx="8006366" cy="6858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5060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4475" y="307951"/>
            <a:ext cx="5014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How a buffer operates?</a:t>
            </a:r>
            <a:endParaRPr lang="en-US" sz="3200" dirty="0">
              <a:solidFill>
                <a:srgbClr val="C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420" y="3384149"/>
            <a:ext cx="8319205" cy="32355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475" y="892726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For acid buffer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296991" y="1797651"/>
          <a:ext cx="5525038" cy="1483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82580"/>
                <a:gridCol w="720965"/>
                <a:gridCol w="4121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OH-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Addition of H+ (transition state)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Formation of CH</a:t>
                      </a:r>
                      <a:r>
                        <a:rPr lang="en-US" sz="1200" baseline="0" dirty="0" smtClean="0"/>
                        <a:t>3</a:t>
                      </a:r>
                      <a:r>
                        <a:rPr lang="en-US" baseline="0" dirty="0" smtClean="0"/>
                        <a:t>COOH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023464" y="1354391"/>
            <a:ext cx="23150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Addition of H+</a:t>
            </a:r>
          </a:p>
        </p:txBody>
      </p:sp>
    </p:spTree>
    <p:extLst>
      <p:ext uri="{BB962C8B-B14F-4D97-AF65-F5344CB8AC3E}">
        <p14:creationId xmlns:p14="http://schemas.microsoft.com/office/powerpoint/2010/main" val="312053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760501" y="819981"/>
          <a:ext cx="7060485" cy="1854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08169"/>
                <a:gridCol w="656823"/>
                <a:gridCol w="579549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OH-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Mechanism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State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Addition of OH- (transition state)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Formation of H</a:t>
                      </a:r>
                      <a:r>
                        <a:rPr lang="en-US" sz="1200" baseline="0" dirty="0" smtClean="0"/>
                        <a:t>2</a:t>
                      </a:r>
                      <a:r>
                        <a:rPr lang="en-US" baseline="0" dirty="0" smtClean="0"/>
                        <a:t>O </a:t>
                      </a:r>
                      <a:r>
                        <a:rPr lang="en-US" dirty="0" smtClean="0"/>
                        <a:t>(transition state)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Formation of H+ &amp; CH</a:t>
                      </a:r>
                      <a:r>
                        <a:rPr lang="en-US" sz="1200" dirty="0" smtClean="0"/>
                        <a:t>3</a:t>
                      </a:r>
                      <a:r>
                        <a:rPr lang="en-US" dirty="0" smtClean="0"/>
                        <a:t>COO-</a:t>
                      </a:r>
                      <a:r>
                        <a:rPr lang="en-US" baseline="0" dirty="0" smtClean="0"/>
                        <a:t> from old CH</a:t>
                      </a:r>
                      <a:r>
                        <a:rPr lang="en-US" sz="1200" baseline="0" dirty="0" smtClean="0"/>
                        <a:t>3</a:t>
                      </a:r>
                      <a:r>
                        <a:rPr lang="en-US" baseline="0" dirty="0" smtClean="0"/>
                        <a:t>COOH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833998" y="325068"/>
            <a:ext cx="2499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Addition of OH-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304" y="3171648"/>
            <a:ext cx="8517883" cy="331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4475" y="307951"/>
            <a:ext cx="50145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How a buffer operates?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4475" y="892726"/>
            <a:ext cx="24224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For base buffer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5" y="1939166"/>
            <a:ext cx="10908950" cy="45650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4475" y="1477501"/>
            <a:ext cx="21788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1. Addition of H+</a:t>
            </a:r>
          </a:p>
          <a:p>
            <a:r>
              <a:rPr lang="en-US" dirty="0" smtClean="0"/>
              <a:t>2. Addition </a:t>
            </a:r>
            <a:r>
              <a:rPr lang="en-US" dirty="0"/>
              <a:t>of </a:t>
            </a:r>
            <a:r>
              <a:rPr lang="en-US" dirty="0" smtClean="0"/>
              <a:t>OH-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4823" y="410982"/>
            <a:ext cx="59522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BRONSTED–LOWRY CONCEPT</a:t>
            </a:r>
          </a:p>
        </p:txBody>
      </p:sp>
      <p:sp>
        <p:nvSpPr>
          <p:cNvPr id="5" name="Rectangle 4"/>
          <p:cNvSpPr/>
          <p:nvPr/>
        </p:nvSpPr>
        <p:spPr>
          <a:xfrm>
            <a:off x="364822" y="1415122"/>
            <a:ext cx="107496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 1923 J.N. </a:t>
            </a:r>
            <a:r>
              <a:rPr lang="en-US" dirty="0" err="1"/>
              <a:t>Bronsted</a:t>
            </a:r>
            <a:r>
              <a:rPr lang="en-US" dirty="0"/>
              <a:t> and J.M. Lowry independently proposed a broader concept of acids and bases. According to this theory</a:t>
            </a:r>
            <a:r>
              <a:rPr lang="en-US" dirty="0" smtClean="0"/>
              <a:t>,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an acid is any molecule or ion that can donate a proton (H+)</a:t>
            </a:r>
          </a:p>
          <a:p>
            <a:pPr algn="just"/>
            <a:r>
              <a:rPr lang="en-US" b="1" dirty="0"/>
              <a:t>a base is any molecule or ion that can accept a </a:t>
            </a:r>
            <a:r>
              <a:rPr lang="en-US" b="1" dirty="0" smtClean="0"/>
              <a:t>proton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brevity we can say that an acid is a proton donor while a base is a proton acceptor.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6" y="3749225"/>
            <a:ext cx="5337817" cy="2660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63" y="4339645"/>
            <a:ext cx="4976491" cy="18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068509" y="5784353"/>
            <a:ext cx="28825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cs typeface="Calibri" panose="020F0502020204030204" pitchFamily="34" charset="0"/>
              </a:rPr>
              <a:t>Thank You!</a:t>
            </a:r>
            <a:endParaRPr lang="en-MY" sz="40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163" y="462296"/>
            <a:ext cx="7619047" cy="57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1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8" y="1415100"/>
            <a:ext cx="11481698" cy="49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4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405" y="658849"/>
            <a:ext cx="92899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Bronsted</a:t>
            </a:r>
            <a:r>
              <a:rPr lang="en-US" sz="2400" dirty="0">
                <a:solidFill>
                  <a:srgbClr val="FF0000"/>
                </a:solidFill>
              </a:rPr>
              <a:t>-Lowry concept is superior to Arrhenius concept </a:t>
            </a:r>
          </a:p>
        </p:txBody>
      </p:sp>
      <p:sp>
        <p:nvSpPr>
          <p:cNvPr id="4" name="Rectangle 3"/>
          <p:cNvSpPr/>
          <p:nvPr/>
        </p:nvSpPr>
        <p:spPr>
          <a:xfrm>
            <a:off x="240405" y="1260369"/>
            <a:ext cx="1097709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(1) Much </a:t>
            </a:r>
            <a:r>
              <a:rPr lang="en-US" dirty="0"/>
              <a:t>wider scope. Arrhenius concept of acids and bases is restricted to the study of substances which can release </a:t>
            </a:r>
            <a:r>
              <a:rPr lang="en-US" b="1" dirty="0"/>
              <a:t>H+ or OH– ions </a:t>
            </a:r>
            <a:r>
              <a:rPr lang="en-US" dirty="0"/>
              <a:t>in water. </a:t>
            </a:r>
            <a:r>
              <a:rPr lang="en-US" dirty="0" err="1"/>
              <a:t>Bronsted</a:t>
            </a:r>
            <a:r>
              <a:rPr lang="en-US" dirty="0"/>
              <a:t>-Lowry  concept embraces all molecules and ions that can donate a </a:t>
            </a:r>
            <a:r>
              <a:rPr lang="en-US" b="1" dirty="0"/>
              <a:t>proton</a:t>
            </a:r>
            <a:r>
              <a:rPr lang="en-US" dirty="0"/>
              <a:t> (acids) and those which can accept a proton (bases</a:t>
            </a:r>
            <a:r>
              <a:rPr lang="en-US" dirty="0" smtClean="0"/>
              <a:t>).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(</a:t>
            </a:r>
            <a:r>
              <a:rPr lang="en-US" dirty="0" smtClean="0"/>
              <a:t>2) </a:t>
            </a:r>
            <a:r>
              <a:rPr lang="en-US" b="1" dirty="0" smtClean="0"/>
              <a:t>Not </a:t>
            </a:r>
            <a:r>
              <a:rPr lang="en-US" b="1" dirty="0"/>
              <a:t>limited to aqueous solutions</a:t>
            </a:r>
            <a:r>
              <a:rPr lang="en-US" dirty="0"/>
              <a:t>. The </a:t>
            </a:r>
            <a:r>
              <a:rPr lang="en-US" dirty="0" err="1"/>
              <a:t>Bronsted</a:t>
            </a:r>
            <a:r>
              <a:rPr lang="en-US" dirty="0"/>
              <a:t>-Lowry model is not limited to aqueous solutions as is the case with Arrhenius model. It can be extended even to the gas phase. For example, gaseous ammonia (a </a:t>
            </a:r>
            <a:r>
              <a:rPr lang="en-US" dirty="0" err="1"/>
              <a:t>Bronsted</a:t>
            </a:r>
            <a:r>
              <a:rPr lang="en-US" dirty="0"/>
              <a:t> base) can react with hydrogen chloride gas (a </a:t>
            </a:r>
            <a:r>
              <a:rPr lang="en-US" dirty="0" err="1"/>
              <a:t>Bronsted</a:t>
            </a:r>
            <a:r>
              <a:rPr lang="en-US" dirty="0"/>
              <a:t> acid) to give ammonium chloride.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774" y="3703186"/>
            <a:ext cx="3112336" cy="30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96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0637" y="472556"/>
            <a:ext cx="69493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Lewis concept of acids and bases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1E988D5-3DEF-40C6-8B34-57F4CF871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89" y="1057331"/>
            <a:ext cx="11117078" cy="571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8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DB0B078-A2E5-41A4-94C0-388EF8BFB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13" y="797135"/>
            <a:ext cx="10952406" cy="583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7504</TotalTime>
  <Words>1785</Words>
  <Application>Microsoft Office PowerPoint</Application>
  <PresentationFormat>Widescreen</PresentationFormat>
  <Paragraphs>148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Alfred Serif Regular</vt:lpstr>
      <vt:lpstr>Arial</vt:lpstr>
      <vt:lpstr>Arial Black</vt:lpstr>
      <vt:lpstr>Calibri</vt:lpstr>
      <vt:lpstr>Century Gothic</vt:lpstr>
      <vt:lpstr>Times New Roman</vt:lpstr>
      <vt:lpstr>Wingdings</vt:lpstr>
      <vt:lpstr>Wingdings 3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Dr. Zayed Bin Zakir	Shawon</cp:lastModifiedBy>
  <cp:revision>629</cp:revision>
  <dcterms:created xsi:type="dcterms:W3CDTF">2016-05-23T18:44:14Z</dcterms:created>
  <dcterms:modified xsi:type="dcterms:W3CDTF">2019-03-27T02:15:11Z</dcterms:modified>
</cp:coreProperties>
</file>